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266" r:id="rId4"/>
    <p:sldId id="277" r:id="rId5"/>
    <p:sldId id="279" r:id="rId6"/>
    <p:sldId id="280" r:id="rId7"/>
    <p:sldId id="281" r:id="rId8"/>
    <p:sldId id="271" r:id="rId9"/>
    <p:sldId id="278" r:id="rId10"/>
    <p:sldId id="290" r:id="rId11"/>
    <p:sldId id="285" r:id="rId12"/>
    <p:sldId id="267" r:id="rId13"/>
    <p:sldId id="287" r:id="rId14"/>
    <p:sldId id="288" r:id="rId15"/>
    <p:sldId id="289" r:id="rId16"/>
    <p:sldId id="268" r:id="rId17"/>
    <p:sldId id="291" r:id="rId18"/>
    <p:sldId id="292" r:id="rId19"/>
    <p:sldId id="269" r:id="rId20"/>
    <p:sldId id="293" r:id="rId21"/>
    <p:sldId id="294" r:id="rId22"/>
    <p:sldId id="295" r:id="rId23"/>
    <p:sldId id="296" r:id="rId24"/>
    <p:sldId id="270" r:id="rId25"/>
    <p:sldId id="298" r:id="rId26"/>
    <p:sldId id="299" r:id="rId27"/>
    <p:sldId id="301" r:id="rId28"/>
    <p:sldId id="273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DA"/>
    <a:srgbClr val="9BC2E5"/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14" autoAdjust="0"/>
  </p:normalViewPr>
  <p:slideViewPr>
    <p:cSldViewPr snapToGrid="0">
      <p:cViewPr>
        <p:scale>
          <a:sx n="75" d="100"/>
          <a:sy n="75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/>
              <a:t>安排旅程時的困擾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工作表2!$A$49:$A$52</c:f>
              <c:strCache>
                <c:ptCount val="4"/>
                <c:pt idx="0">
                  <c:v>不知道要去哪些景點</c:v>
                </c:pt>
                <c:pt idx="1">
                  <c:v>想要避開人潮高峰期</c:v>
                </c:pt>
                <c:pt idx="2">
                  <c:v>不知道如何規劃行程</c:v>
                </c:pt>
                <c:pt idx="3">
                  <c:v>搜尋相關資料很耗費時間</c:v>
                </c:pt>
              </c:strCache>
            </c:strRef>
          </c:cat>
          <c:val>
            <c:numRef>
              <c:f>工作表2!$B$49:$B$52</c:f>
              <c:numCache>
                <c:formatCode>General</c:formatCode>
                <c:ptCount val="4"/>
                <c:pt idx="0">
                  <c:v>44</c:v>
                </c:pt>
                <c:pt idx="1">
                  <c:v>43</c:v>
                </c:pt>
                <c:pt idx="2">
                  <c:v>27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1-4341-B455-DC1012D54C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1156992"/>
        <c:axId val="871152416"/>
      </c:barChart>
      <c:catAx>
        <c:axId val="871156992"/>
        <c:scaling>
          <c:orientation val="minMax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871152416"/>
        <c:crosses val="autoZero"/>
        <c:auto val="1"/>
        <c:lblAlgn val="ctr"/>
        <c:lblOffset val="0"/>
        <c:noMultiLvlLbl val="0"/>
      </c:catAx>
      <c:valAx>
        <c:axId val="87115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11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600" b="1">
          <a:solidFill>
            <a:schemeClr val="tx1"/>
          </a:solidFill>
          <a:effectLst/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現有系統最吸引之功能</a:t>
            </a:r>
          </a:p>
        </c:rich>
      </c:tx>
      <c:layout>
        <c:manualLayout>
          <c:xMode val="edge"/>
          <c:yMode val="edge"/>
          <c:x val="2.9675001205740705E-2"/>
          <c:y val="5.300454579429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E-4303-9B0D-06F54EC12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E-4303-9B0D-06F54EC12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E-4303-9B0D-06F54EC122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E-4303-9B0D-06F54EC122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7E-4303-9B0D-06F54EC12281}"/>
              </c:ext>
            </c:extLst>
          </c:dPt>
          <c:dLbls>
            <c:dLbl>
              <c:idx val="0"/>
              <c:layout>
                <c:manualLayout>
                  <c:x val="-0.10756608933454877"/>
                  <c:y val="0.12954216867469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B7E-4303-9B0D-06F54EC1228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工作表2!$A$70:$A$74</c:f>
              <c:strCache>
                <c:ptCount val="5"/>
                <c:pt idx="0">
                  <c:v>景點推薦</c:v>
                </c:pt>
                <c:pt idx="1">
                  <c:v>導航服務</c:v>
                </c:pt>
                <c:pt idx="2">
                  <c:v>可與好友共同編輯行程</c:v>
                </c:pt>
                <c:pt idx="3">
                  <c:v>參考他人行程</c:v>
                </c:pt>
                <c:pt idx="4">
                  <c:v>一鍵優化行程路線</c:v>
                </c:pt>
              </c:strCache>
            </c:strRef>
          </c:cat>
          <c:val>
            <c:numRef>
              <c:f>工作表2!$B$70:$B$74</c:f>
              <c:numCache>
                <c:formatCode>General</c:formatCode>
                <c:ptCount val="5"/>
                <c:pt idx="0">
                  <c:v>16</c:v>
                </c:pt>
                <c:pt idx="1">
                  <c:v>9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7E-4303-9B0D-06F54EC12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87784867821331E-2"/>
          <c:y val="0.2433734939759036"/>
          <c:w val="0.37885141294439378"/>
          <c:h val="0.66939759036144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最受哪項新功能吸引</a:t>
            </a:r>
          </a:p>
        </c:rich>
      </c:tx>
      <c:layout>
        <c:manualLayout>
          <c:xMode val="edge"/>
          <c:yMode val="edge"/>
          <c:x val="3.5531818432650179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8228519865807828"/>
          <c:y val="0.21689322907971698"/>
          <c:w val="0.49669591345913444"/>
          <c:h val="0.65954589880802417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6-4422-9F7E-6421A662EF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6-4422-9F7E-6421A662EF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6-4422-9F7E-6421A662EF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6-4422-9F7E-6421A662EF1B}"/>
              </c:ext>
            </c:extLst>
          </c:dPt>
          <c:dLbls>
            <c:dLbl>
              <c:idx val="3"/>
              <c:layout>
                <c:manualLayout>
                  <c:x val="0.1138696200907663"/>
                  <c:y val="0.142801856410474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416-4422-9F7E-6421A662EF1B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工作表2!$A$92:$A$95</c:f>
              <c:strCache>
                <c:ptCount val="4"/>
                <c:pt idx="0">
                  <c:v>結合景點推薦及導航</c:v>
                </c:pt>
                <c:pt idx="1">
                  <c:v>提供景點人潮建議</c:v>
                </c:pt>
                <c:pt idx="2">
                  <c:v>提供店家相關資訊</c:v>
                </c:pt>
                <c:pt idx="3">
                  <c:v>提供離線地圖及瀏覽規劃完成的行程</c:v>
                </c:pt>
              </c:strCache>
            </c:strRef>
          </c:cat>
          <c:val>
            <c:numRef>
              <c:f>工作表2!$B$92:$B$95</c:f>
              <c:numCache>
                <c:formatCode>General</c:formatCode>
                <c:ptCount val="4"/>
                <c:pt idx="0">
                  <c:v>22</c:v>
                </c:pt>
                <c:pt idx="1">
                  <c:v>11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6-4422-9F7E-6421A662E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37854050719365E-2"/>
          <c:y val="0.23888119094377649"/>
          <c:w val="0.47447690785467167"/>
          <c:h val="0.63111111111111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-3043265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A982D-CABE-4E3F-8798-E0F7E4CCD1D1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60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64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4882706" y="193476"/>
            <a:ext cx="4006651" cy="2526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882706" y="2742057"/>
            <a:ext cx="4168696" cy="3934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1647832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590304"/>
            <a:ext cx="5448772" cy="567739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51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79149"/>
            <a:ext cx="211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系統軟硬體需求與技術平台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0" y="2403708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96671"/>
            <a:ext cx="8929282" cy="39790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34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90311" y="1601571"/>
            <a:ext cx="211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系統軟硬體需求與技術平台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2403708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42" y="1052403"/>
            <a:ext cx="8203506" cy="47972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851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90311" y="1601571"/>
            <a:ext cx="211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系統軟硬體需求與技術平台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2309457"/>
            <a:ext cx="23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</a:t>
            </a:r>
            <a:r>
              <a:rPr lang="zh-TW" altLang="en-US" dirty="0" smtClean="0"/>
              <a:t>標準與工具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094841"/>
            <a:ext cx="8534553" cy="47123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09" y="323581"/>
            <a:ext cx="6187976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4972" r="1045" b="3344"/>
          <a:stretch/>
        </p:blipFill>
        <p:spPr>
          <a:xfrm>
            <a:off x="2997328" y="2443284"/>
            <a:ext cx="8503145" cy="22814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127967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10, 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990" r="1043" b="543"/>
          <a:stretch/>
        </p:blipFill>
        <p:spPr>
          <a:xfrm>
            <a:off x="3556000" y="166456"/>
            <a:ext cx="6858000" cy="6400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17296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4686499" y="3754750"/>
            <a:ext cx="5976158" cy="1852309"/>
            <a:chOff x="4686499" y="3754750"/>
            <a:chExt cx="5976158" cy="1852309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754750"/>
              <a:ext cx="2582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388517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使用個案描述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34419" y="3754750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234419" y="4388517"/>
              <a:ext cx="22587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分析物件圖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86499" y="5022284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7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35198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1427299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營運計畫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250261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系統規格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3577927"/>
            <a:ext cx="629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849714" y="4653241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849714" y="572855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79149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78" y="508898"/>
            <a:ext cx="6061181" cy="5936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7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70" y="288756"/>
            <a:ext cx="5077525" cy="62804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6252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分析類別圖</a:t>
            </a:r>
            <a:endParaRPr lang="en-US" altLang="zh-TW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7" y="136982"/>
            <a:ext cx="6134988" cy="66128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3915062" y="2286000"/>
            <a:ext cx="3329018" cy="3154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018835" y="2181781"/>
            <a:ext cx="1400538" cy="1522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789761" y="179364"/>
            <a:ext cx="1968103" cy="2013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599723" y="2294614"/>
            <a:ext cx="1400538" cy="2821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974955" y="5573164"/>
            <a:ext cx="1551009" cy="978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20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77766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1691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分析物件圖</a:t>
            </a:r>
            <a:endParaRPr lang="en-US" altLang="zh-TW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72" y="499843"/>
            <a:ext cx="8021256" cy="57432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10" y="1030571"/>
            <a:ext cx="8815508" cy="491711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2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40444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803494" y="3904623"/>
            <a:ext cx="2462445" cy="1218542"/>
            <a:chOff x="4803494" y="3904623"/>
            <a:chExt cx="2462445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803495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3494" y="4538390"/>
              <a:ext cx="2462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循序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709387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設計類別圖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6080"/>
            <a:ext cx="8426137" cy="58234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0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56" y="134176"/>
            <a:ext cx="6914616" cy="64807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5838092" y="2244373"/>
            <a:ext cx="4019341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857812" y="2258012"/>
            <a:ext cx="1999622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198756" y="2258012"/>
            <a:ext cx="1999622" cy="2836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38282" y="2230733"/>
            <a:ext cx="2667837" cy="329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244796" y="2258012"/>
            <a:ext cx="3748857" cy="329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/>
          <p:cNvCxnSpPr/>
          <p:nvPr/>
        </p:nvCxnSpPr>
        <p:spPr>
          <a:xfrm>
            <a:off x="3931920" y="6522720"/>
            <a:ext cx="5669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931920" y="4907280"/>
            <a:ext cx="0" cy="1615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9601200" y="3911600"/>
            <a:ext cx="0" cy="2621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513074" y="3495169"/>
            <a:ext cx="0" cy="1099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7355840" y="3098800"/>
            <a:ext cx="843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826000" y="3129280"/>
            <a:ext cx="75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5577840" y="3129280"/>
            <a:ext cx="0" cy="1465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3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</a:t>
              </a:r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745670" y="216155"/>
            <a:ext cx="7178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745670" y="15893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745670" y="25932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745670" y="35971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745670" y="51550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謝謝大家～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87" y="2024402"/>
            <a:ext cx="2328403" cy="2328403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5890487" y="2869139"/>
            <a:ext cx="1289913" cy="2421729"/>
            <a:chOff x="5890487" y="2869139"/>
            <a:chExt cx="1289913" cy="2421729"/>
          </a:xfrm>
        </p:grpSpPr>
        <p:sp>
          <p:nvSpPr>
            <p:cNvPr id="4" name="向右箭號 3"/>
            <p:cNvSpPr/>
            <p:nvPr/>
          </p:nvSpPr>
          <p:spPr>
            <a:xfrm>
              <a:off x="5890487" y="2869139"/>
              <a:ext cx="1289913" cy="6389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126655" y="3557060"/>
              <a:ext cx="677108" cy="17338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451669" y="2048560"/>
            <a:ext cx="1854653" cy="2280087"/>
            <a:chOff x="7357512" y="2048560"/>
            <a:chExt cx="1854653" cy="228008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883" y="2048560"/>
              <a:ext cx="1510282" cy="2280087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18683">
              <a:off x="7357512" y="3311549"/>
              <a:ext cx="416986" cy="883867"/>
            </a:xfrm>
            <a:prstGeom prst="rect">
              <a:avLst/>
            </a:prstGeom>
          </p:spPr>
        </p:pic>
      </p:grp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48911"/>
            <a:ext cx="158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2445909" y="2310631"/>
            <a:ext cx="2702033" cy="2303812"/>
            <a:chOff x="3510811" y="1737173"/>
            <a:chExt cx="2702033" cy="2303812"/>
          </a:xfrm>
        </p:grpSpPr>
        <p:grpSp>
          <p:nvGrpSpPr>
            <p:cNvPr id="24" name="群組 23"/>
            <p:cNvGrpSpPr/>
            <p:nvPr/>
          </p:nvGrpSpPr>
          <p:grpSpPr>
            <a:xfrm>
              <a:off x="3510811" y="1737173"/>
              <a:ext cx="2009768" cy="2009768"/>
              <a:chOff x="4752870" y="1647832"/>
              <a:chExt cx="3346101" cy="3346101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4752870" y="1647832"/>
                <a:ext cx="3346101" cy="3346101"/>
                <a:chOff x="4752870" y="1647832"/>
                <a:chExt cx="3346101" cy="3346101"/>
              </a:xfrm>
            </p:grpSpPr>
            <p:sp>
              <p:nvSpPr>
                <p:cNvPr id="10" name="橢圓 9"/>
                <p:cNvSpPr/>
                <p:nvPr/>
              </p:nvSpPr>
              <p:spPr>
                <a:xfrm>
                  <a:off x="4752870" y="1647832"/>
                  <a:ext cx="3346101" cy="334610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橢圓 10"/>
                <p:cNvSpPr/>
                <p:nvPr/>
              </p:nvSpPr>
              <p:spPr>
                <a:xfrm>
                  <a:off x="4993981" y="1888943"/>
                  <a:ext cx="2863878" cy="286387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8" name="群組 17"/>
                <p:cNvGrpSpPr/>
                <p:nvPr/>
              </p:nvGrpSpPr>
              <p:grpSpPr>
                <a:xfrm>
                  <a:off x="5225101" y="2110576"/>
                  <a:ext cx="2401022" cy="2399843"/>
                  <a:chOff x="5280367" y="2101092"/>
                  <a:chExt cx="2401022" cy="2399843"/>
                </a:xfrm>
              </p:grpSpPr>
              <p:grpSp>
                <p:nvGrpSpPr>
                  <p:cNvPr id="17" name="群組 16"/>
                  <p:cNvGrpSpPr/>
                  <p:nvPr/>
                </p:nvGrpSpPr>
                <p:grpSpPr>
                  <a:xfrm>
                    <a:off x="6425611" y="2101092"/>
                    <a:ext cx="110534" cy="2399843"/>
                    <a:chOff x="6425611" y="2101092"/>
                    <a:chExt cx="110534" cy="2399843"/>
                  </a:xfrm>
                </p:grpSpPr>
                <p:sp>
                  <p:nvSpPr>
                    <p:cNvPr id="12" name="圓角矩形 11"/>
                    <p:cNvSpPr/>
                    <p:nvPr/>
                  </p:nvSpPr>
                  <p:spPr>
                    <a:xfrm flipH="1">
                      <a:off x="6425611" y="2101092"/>
                      <a:ext cx="110534" cy="396000"/>
                    </a:xfrm>
                    <a:prstGeom prst="roundRect">
                      <a:avLst>
                        <a:gd name="adj" fmla="val 36178"/>
                      </a:avLst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3" name="圓角矩形 12"/>
                    <p:cNvSpPr/>
                    <p:nvPr/>
                  </p:nvSpPr>
                  <p:spPr>
                    <a:xfrm flipH="1">
                      <a:off x="6425611" y="4104935"/>
                      <a:ext cx="110534" cy="396000"/>
                    </a:xfrm>
                    <a:prstGeom prst="roundRect">
                      <a:avLst>
                        <a:gd name="adj" fmla="val 36178"/>
                      </a:avLst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16" name="群組 15"/>
                  <p:cNvGrpSpPr/>
                  <p:nvPr/>
                </p:nvGrpSpPr>
                <p:grpSpPr>
                  <a:xfrm rot="16200000">
                    <a:off x="6425611" y="2110889"/>
                    <a:ext cx="110534" cy="2401022"/>
                    <a:chOff x="7109231" y="2110577"/>
                    <a:chExt cx="110534" cy="2401022"/>
                  </a:xfrm>
                </p:grpSpPr>
                <p:sp>
                  <p:nvSpPr>
                    <p:cNvPr id="14" name="圓角矩形 13"/>
                    <p:cNvSpPr/>
                    <p:nvPr/>
                  </p:nvSpPr>
                  <p:spPr>
                    <a:xfrm flipH="1">
                      <a:off x="7109231" y="2110577"/>
                      <a:ext cx="110534" cy="396000"/>
                    </a:xfrm>
                    <a:prstGeom prst="roundRect">
                      <a:avLst>
                        <a:gd name="adj" fmla="val 36178"/>
                      </a:avLst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圓角矩形 14"/>
                    <p:cNvSpPr/>
                    <p:nvPr/>
                  </p:nvSpPr>
                  <p:spPr>
                    <a:xfrm flipH="1">
                      <a:off x="7109231" y="4115599"/>
                      <a:ext cx="110534" cy="396000"/>
                    </a:xfrm>
                    <a:prstGeom prst="roundRect">
                      <a:avLst>
                        <a:gd name="adj" fmla="val 36178"/>
                      </a:avLst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</p:grpSp>
          <p:sp>
            <p:nvSpPr>
              <p:cNvPr id="20" name="矩形 19"/>
              <p:cNvSpPr/>
              <p:nvPr/>
            </p:nvSpPr>
            <p:spPr>
              <a:xfrm rot="17149023">
                <a:off x="5919720" y="2508024"/>
                <a:ext cx="160775" cy="11538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12080116">
                <a:off x="6256921" y="3243694"/>
                <a:ext cx="160775" cy="71225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385" b="64615" l="24231" r="7653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5" t="26527" r="21933" b="37012"/>
            <a:stretch/>
          </p:blipFill>
          <p:spPr>
            <a:xfrm rot="21381997" flipH="1">
              <a:off x="3999894" y="2487002"/>
              <a:ext cx="2212950" cy="1553983"/>
            </a:xfrm>
            <a:prstGeom prst="rect">
              <a:avLst/>
            </a:prstGeom>
          </p:spPr>
        </p:pic>
      </p:grpSp>
      <p:sp>
        <p:nvSpPr>
          <p:cNvPr id="27" name="加號 26"/>
          <p:cNvSpPr/>
          <p:nvPr/>
        </p:nvSpPr>
        <p:spPr>
          <a:xfrm>
            <a:off x="5162114" y="269454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6613248" y="1109484"/>
            <a:ext cx="2328238" cy="3282547"/>
            <a:chOff x="6613248" y="1109484"/>
            <a:chExt cx="2328238" cy="3282547"/>
          </a:xfrm>
        </p:grpSpPr>
        <p:grpSp>
          <p:nvGrpSpPr>
            <p:cNvPr id="31" name="群組 30"/>
            <p:cNvGrpSpPr/>
            <p:nvPr/>
          </p:nvGrpSpPr>
          <p:grpSpPr>
            <a:xfrm>
              <a:off x="6988562" y="1109484"/>
              <a:ext cx="1952924" cy="1961643"/>
              <a:chOff x="9180117" y="1109484"/>
              <a:chExt cx="1952924" cy="1961643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89778" l="0" r="93750">
                            <a14:foregroundMark x1="40179" y1="80444" x2="40179" y2="80444"/>
                            <a14:foregroundMark x1="24554" y1="85778" x2="24554" y2="85778"/>
                          </a14:backgroundRemoval>
                        </a14:imgEffect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0117" y="1109484"/>
                <a:ext cx="1952924" cy="1961643"/>
              </a:xfrm>
              <a:prstGeom prst="rect">
                <a:avLst/>
              </a:prstGeom>
            </p:spPr>
          </p:pic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4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82" t="21491" r="18994" b="6002"/>
              <a:stretch/>
            </p:blipFill>
            <p:spPr>
              <a:xfrm>
                <a:off x="9859541" y="1507926"/>
                <a:ext cx="594076" cy="743634"/>
              </a:xfrm>
              <a:prstGeom prst="rect">
                <a:avLst/>
              </a:prstGeom>
            </p:spPr>
          </p:pic>
        </p:grp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248" y="2457017"/>
              <a:ext cx="1351776" cy="1935014"/>
            </a:xfrm>
            <a:prstGeom prst="rect">
              <a:avLst/>
            </a:prstGeom>
          </p:spPr>
        </p:pic>
      </p:grpSp>
      <p:sp>
        <p:nvSpPr>
          <p:cNvPr id="33" name="加號 32"/>
          <p:cNvSpPr/>
          <p:nvPr/>
        </p:nvSpPr>
        <p:spPr>
          <a:xfrm>
            <a:off x="8500619" y="269454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群組 57"/>
          <p:cNvGrpSpPr/>
          <p:nvPr/>
        </p:nvGrpSpPr>
        <p:grpSpPr>
          <a:xfrm>
            <a:off x="10169441" y="2310631"/>
            <a:ext cx="1508701" cy="2065003"/>
            <a:chOff x="10118681" y="2110576"/>
            <a:chExt cx="1508701" cy="2065003"/>
          </a:xfrm>
        </p:grpSpPr>
        <p:grpSp>
          <p:nvGrpSpPr>
            <p:cNvPr id="56" name="群組 55"/>
            <p:cNvGrpSpPr/>
            <p:nvPr/>
          </p:nvGrpSpPr>
          <p:grpSpPr>
            <a:xfrm flipH="1">
              <a:off x="10118681" y="2110576"/>
              <a:ext cx="1508701" cy="2065003"/>
              <a:chOff x="5299177" y="3079201"/>
              <a:chExt cx="2728583" cy="3734691"/>
            </a:xfrm>
          </p:grpSpPr>
          <p:sp>
            <p:nvSpPr>
              <p:cNvPr id="41" name="流程圖: 結束點 40"/>
              <p:cNvSpPr/>
              <p:nvPr/>
            </p:nvSpPr>
            <p:spPr>
              <a:xfrm rot="3500721">
                <a:off x="6683170" y="5078348"/>
                <a:ext cx="955040" cy="558800"/>
              </a:xfrm>
              <a:prstGeom prst="flowChartTermina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5299177" y="3079201"/>
                <a:ext cx="2590800" cy="2590800"/>
                <a:chOff x="4938656" y="3633084"/>
                <a:chExt cx="2590800" cy="2590800"/>
              </a:xfrm>
            </p:grpSpPr>
            <p:sp>
              <p:nvSpPr>
                <p:cNvPr id="37" name="橢圓 36"/>
                <p:cNvSpPr/>
                <p:nvPr/>
              </p:nvSpPr>
              <p:spPr>
                <a:xfrm>
                  <a:off x="4938656" y="3633084"/>
                  <a:ext cx="2590800" cy="259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橢圓 37"/>
                <p:cNvSpPr/>
                <p:nvPr/>
              </p:nvSpPr>
              <p:spPr>
                <a:xfrm>
                  <a:off x="5179509" y="3873937"/>
                  <a:ext cx="2109095" cy="2109095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5" name="群組 44"/>
              <p:cNvGrpSpPr/>
              <p:nvPr/>
            </p:nvGrpSpPr>
            <p:grpSpPr>
              <a:xfrm>
                <a:off x="7384803" y="5833038"/>
                <a:ext cx="642957" cy="980854"/>
                <a:chOff x="7414013" y="5891530"/>
                <a:chExt cx="642957" cy="980854"/>
              </a:xfrm>
            </p:grpSpPr>
            <p:sp>
              <p:nvSpPr>
                <p:cNvPr id="42" name="流程圖: 結束點 41"/>
                <p:cNvSpPr/>
                <p:nvPr/>
              </p:nvSpPr>
              <p:spPr>
                <a:xfrm rot="3500721">
                  <a:off x="7300050" y="6115464"/>
                  <a:ext cx="955040" cy="558800"/>
                </a:xfrm>
                <a:prstGeom prst="flowChartTermina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圓角矩形 43"/>
                <p:cNvSpPr/>
                <p:nvPr/>
              </p:nvSpPr>
              <p:spPr>
                <a:xfrm rot="3501186">
                  <a:off x="7323104" y="5982439"/>
                  <a:ext cx="755987" cy="574169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8373">
              <a:off x="10509121" y="2371441"/>
              <a:ext cx="739547" cy="818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9012540" y="2192388"/>
            <a:ext cx="1790567" cy="1946575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2" y="4538390"/>
              <a:ext cx="24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09" y="1247722"/>
            <a:ext cx="34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市場需求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1365752171"/>
              </p:ext>
            </p:extLst>
          </p:nvPr>
        </p:nvGraphicFramePr>
        <p:xfrm>
          <a:off x="4033773" y="839852"/>
          <a:ext cx="6624005" cy="50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圖表 20"/>
          <p:cNvGraphicFramePr/>
          <p:nvPr>
            <p:extLst>
              <p:ext uri="{D42A27DB-BD31-4B8C-83A1-F6EECF244321}">
                <p14:modId xmlns:p14="http://schemas.microsoft.com/office/powerpoint/2010/main" val="2710327679"/>
              </p:ext>
            </p:extLst>
          </p:nvPr>
        </p:nvGraphicFramePr>
        <p:xfrm>
          <a:off x="5527733" y="190954"/>
          <a:ext cx="4257144" cy="3220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圖表 22"/>
          <p:cNvGraphicFramePr/>
          <p:nvPr>
            <p:extLst>
              <p:ext uri="{D42A27DB-BD31-4B8C-83A1-F6EECF244321}">
                <p14:modId xmlns:p14="http://schemas.microsoft.com/office/powerpoint/2010/main" val="3956699737"/>
              </p:ext>
            </p:extLst>
          </p:nvPr>
        </p:nvGraphicFramePr>
        <p:xfrm>
          <a:off x="5526753" y="3513601"/>
          <a:ext cx="4258124" cy="3206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矩形 12"/>
          <p:cNvSpPr/>
          <p:nvPr/>
        </p:nvSpPr>
        <p:spPr>
          <a:xfrm>
            <a:off x="4318586" y="4734046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3" grpId="0">
        <p:bldAsOne/>
      </p:bldGraphic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686</Words>
  <Application>Microsoft Office PowerPoint</Application>
  <PresentationFormat>寬螢幕</PresentationFormat>
  <Paragraphs>201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微軟正黑體</vt:lpstr>
      <vt:lpstr>新細明體</vt:lpstr>
      <vt:lpstr>標楷體</vt:lpstr>
      <vt:lpstr>Arial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171</cp:revision>
  <dcterms:created xsi:type="dcterms:W3CDTF">2023-05-03T02:59:59Z</dcterms:created>
  <dcterms:modified xsi:type="dcterms:W3CDTF">2023-05-12T17:17:38Z</dcterms:modified>
</cp:coreProperties>
</file>